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8" r:id="rId2"/>
  </p:sldMasterIdLst>
  <p:notesMasterIdLst>
    <p:notesMasterId r:id="rId15"/>
  </p:notesMasterIdLst>
  <p:sldIdLst>
    <p:sldId id="275" r:id="rId3"/>
    <p:sldId id="277" r:id="rId4"/>
    <p:sldId id="258" r:id="rId5"/>
    <p:sldId id="259" r:id="rId6"/>
    <p:sldId id="270" r:id="rId7"/>
    <p:sldId id="271" r:id="rId8"/>
    <p:sldId id="263" r:id="rId9"/>
    <p:sldId id="264" r:id="rId10"/>
    <p:sldId id="274" r:id="rId11"/>
    <p:sldId id="266" r:id="rId12"/>
    <p:sldId id="273" r:id="rId13"/>
    <p:sldId id="27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  <a:srgbClr val="003399"/>
    <a:srgbClr val="993300"/>
    <a:srgbClr val="9933FF"/>
    <a:srgbClr val="CC0000"/>
    <a:srgbClr val="004C00"/>
    <a:srgbClr val="6E4924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50" autoAdjust="0"/>
  </p:normalViewPr>
  <p:slideViewPr>
    <p:cSldViewPr>
      <p:cViewPr varScale="1"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BBF57-969F-442C-A600-9D1DADD57B37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94444-189F-408C-9DB5-C6C35AC95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94444-189F-408C-9DB5-C6C35AC953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7E531-2DB0-4C39-95EF-0BDC94514278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C991-79A0-4EA1-A970-94237C0326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4255-AEB4-4C18-BCE4-61A9DE83AF3B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9E44-3CB1-4372-A69F-529DAEE1B5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E700-E892-4080-A440-3E4353FD966F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7EE2F-40FC-40FC-9FCF-9BE2832C79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890A-D0E3-4F5A-86B3-4A39B54E7447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8DCD-295F-4AE0-B6CA-19505EFDFA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967E4-D0FD-45DD-B97E-5367282937A1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68E23-4611-416E-912C-9B437F6AD1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1469F-E1D4-4795-87EE-8D6AA9F03471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D5D2-629C-4969-B53C-1F55940896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B5DA-5A5B-4261-81B0-9FADE05E5ECF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FDDE-6DF7-4614-9711-49C521273A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860DC-49FD-4B55-A32F-5854E605C5D4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44B5F-E87D-4047-AA58-8AD228BE24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A16BD-84FA-41DE-8042-A2FB39F5AC78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29CDF-C5D8-4D4C-9B38-C5D6C991B9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37A42-9A1B-4208-A8F6-5236C82FE987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BB635-7729-4C33-8E79-D3A26246C8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2D810-6E56-4738-A125-81C26543AA8A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AFFD-E44E-4096-AFB2-66CE728686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2D299-2F37-4E1F-B135-BD949566B783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C710-E9E1-4936-8991-66003AB179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DB3F-95F3-4F96-A381-505C16346F6B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BD80E-4AB7-4B52-B940-8437954533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E2D65-7D27-4E3B-A3C4-4557825645B3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C8E7-BA17-4B23-9951-BCDE0C0C64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A3C3-7194-49AE-AAC6-D087B27B8DC7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F054-935B-4964-A2F7-9A58B5D98B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9DD26-B905-4771-9E6B-35D202B84677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8C55-267C-42F0-B20F-ED10A46D8D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28BD-9AB8-4B70-8A4E-94262DE77A71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3985-1B79-4D9C-BEF6-EE586EFF34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19301-D730-414C-B7AA-8BE19203CA21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907DA-0C10-40D6-8D6B-EC92B82733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50E3-0FEB-49FF-ABFA-002F14295414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3D3D2-74F4-4F8C-9C05-43C878747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4D2A-7CEA-4192-90CB-87CFC025F48D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C6C9-0CDE-46F2-BA5F-1420859944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DA07-FB76-4625-BB2A-BC2BBEFB541B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F005-D95E-4E38-A4CC-AA5788F18A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A32A7-A9C0-4069-AFA9-9226F99CA847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44F2E-73C6-4F9A-92AD-185A8A9204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E0E639-78C8-41B4-94F4-4CF0DF31575F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8434CE-ED43-454A-BBE4-33BFC96A1D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8" grpId="1"/>
      <p:bldP spid="1029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29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2B1E0E-C229-4B0C-A487-900250DBC51A}" type="datetimeFigureOut">
              <a:rPr lang="ru-RU"/>
              <a:pPr>
                <a:defRPr/>
              </a:pPr>
              <a:t>26.12.2011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96EF18-F36C-4BC2-80FC-2F0C49CBC3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2" grpId="1"/>
      <p:bldP spid="2053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53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Users\&#1054;&#1083;&#1103;\Desktop\Documents\&#1088;&#1080;&#1090;&#1077;\&#1055;&#1045;&#1057;&#1053;&#1071;.&#1083;&#1080;&#1096;&#1085;&#1080;&#1077;%20&#1089;&#1083;&#1086;&#1074;&#1072;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6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7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Горизонтальный свиток 5"/>
          <p:cNvSpPr>
            <a:spLocks noChangeArrowheads="1"/>
          </p:cNvSpPr>
          <p:nvPr/>
        </p:nvSpPr>
        <p:spPr bwMode="auto">
          <a:xfrm>
            <a:off x="428596" y="214290"/>
            <a:ext cx="8353425" cy="1943100"/>
          </a:xfrm>
          <a:prstGeom prst="horizontalScroll">
            <a:avLst>
              <a:gd name="adj" fmla="val 12500"/>
            </a:avLst>
          </a:prstGeom>
          <a:solidFill>
            <a:srgbClr val="FFFFCC">
              <a:alpha val="45882"/>
            </a:srgbClr>
          </a:solidFill>
          <a:ln w="25400" algn="ctr">
            <a:solidFill>
              <a:srgbClr val="A2A2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3200" b="1">
                <a:solidFill>
                  <a:srgbClr val="990033"/>
                </a:solidFill>
                <a:latin typeface="Times New Roman" pitchFamily="18" charset="0"/>
              </a:rPr>
              <a:t>     </a:t>
            </a:r>
            <a:r>
              <a:rPr lang="ru-RU" sz="3200" b="1">
                <a:solidFill>
                  <a:srgbClr val="006600"/>
                </a:solidFill>
                <a:latin typeface="Times New Roman" pitchFamily="18" charset="0"/>
              </a:rPr>
              <a:t>Слова – паразиты  в  речи  молодёжи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56223" y="5012474"/>
            <a:ext cx="42067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Выполнил: </a:t>
            </a:r>
            <a:r>
              <a:rPr lang="ru-RU" sz="1600" b="1" dirty="0" smtClean="0">
                <a:solidFill>
                  <a:srgbClr val="006600"/>
                </a:solidFill>
              </a:rPr>
              <a:t> </a:t>
            </a:r>
            <a:r>
              <a:rPr lang="ru-RU" sz="1600" b="1" dirty="0" smtClean="0">
                <a:solidFill>
                  <a:srgbClr val="006600"/>
                </a:solidFill>
              </a:rPr>
              <a:t>Стуров Иосиф , </a:t>
            </a:r>
            <a:endParaRPr lang="ru-RU" sz="1600" b="1" dirty="0">
              <a:solidFill>
                <a:srgbClr val="006600"/>
              </a:solidFill>
            </a:endParaRPr>
          </a:p>
          <a:p>
            <a:pPr algn="ctr"/>
            <a:r>
              <a:rPr lang="ru-RU" sz="1600" b="1" dirty="0">
                <a:solidFill>
                  <a:srgbClr val="006600"/>
                </a:solidFill>
              </a:rPr>
              <a:t>ученик </a:t>
            </a:r>
            <a:r>
              <a:rPr lang="ru-RU" sz="1600" b="1" dirty="0" smtClean="0">
                <a:solidFill>
                  <a:srgbClr val="006600"/>
                </a:solidFill>
              </a:rPr>
              <a:t>7 «В» класса </a:t>
            </a:r>
            <a:r>
              <a:rPr lang="ru-RU" sz="1600" b="1" dirty="0" smtClean="0">
                <a:solidFill>
                  <a:srgbClr val="006600"/>
                </a:solidFill>
              </a:rPr>
              <a:t>МБОУ </a:t>
            </a:r>
            <a:r>
              <a:rPr lang="ru-RU" sz="1600" b="1" dirty="0">
                <a:solidFill>
                  <a:srgbClr val="006600"/>
                </a:solidFill>
              </a:rPr>
              <a:t>СОШ №</a:t>
            </a:r>
            <a:r>
              <a:rPr lang="ru-RU" sz="1600" b="1" dirty="0" smtClean="0">
                <a:solidFill>
                  <a:srgbClr val="006600"/>
                </a:solidFill>
              </a:rPr>
              <a:t>34 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357818" y="5000636"/>
            <a:ext cx="34290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6E4924"/>
                </a:solidFill>
              </a:rPr>
              <a:t>Руководитель:   </a:t>
            </a:r>
            <a:r>
              <a:rPr lang="ru-RU" sz="1600" b="1" dirty="0" smtClean="0">
                <a:solidFill>
                  <a:srgbClr val="6E4924"/>
                </a:solidFill>
              </a:rPr>
              <a:t>Ельмеева</a:t>
            </a:r>
            <a:endParaRPr lang="ru-RU" sz="1600" b="1" dirty="0">
              <a:solidFill>
                <a:srgbClr val="6E4924"/>
              </a:solidFill>
            </a:endParaRPr>
          </a:p>
          <a:p>
            <a:pPr algn="ctr"/>
            <a:r>
              <a:rPr lang="ru-RU" sz="1600" b="1" dirty="0">
                <a:solidFill>
                  <a:srgbClr val="6E4924"/>
                </a:solidFill>
              </a:rPr>
              <a:t> </a:t>
            </a:r>
            <a:r>
              <a:rPr lang="ru-RU" sz="1600" b="1" smtClean="0">
                <a:solidFill>
                  <a:srgbClr val="6E4924"/>
                </a:solidFill>
              </a:rPr>
              <a:t>Ольга  </a:t>
            </a:r>
            <a:r>
              <a:rPr lang="ru-RU" sz="1600" b="1" smtClean="0">
                <a:solidFill>
                  <a:srgbClr val="6E4924"/>
                </a:solidFill>
              </a:rPr>
              <a:t>Николаевна</a:t>
            </a:r>
            <a:endParaRPr lang="ru-RU" sz="1600" b="1" dirty="0">
              <a:solidFill>
                <a:srgbClr val="6E4924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Вертикальный свиток 4"/>
          <p:cNvSpPr>
            <a:spLocks noChangeArrowheads="1"/>
          </p:cNvSpPr>
          <p:nvPr/>
        </p:nvSpPr>
        <p:spPr bwMode="auto">
          <a:xfrm>
            <a:off x="2339975" y="476250"/>
            <a:ext cx="5472113" cy="5616575"/>
          </a:xfrm>
          <a:prstGeom prst="verticalScroll">
            <a:avLst>
              <a:gd name="adj" fmla="val 12500"/>
            </a:avLst>
          </a:prstGeom>
          <a:solidFill>
            <a:srgbClr val="FF9900">
              <a:alpha val="12941"/>
            </a:srgbClr>
          </a:solidFill>
          <a:ln w="25400" algn="ctr">
            <a:solidFill>
              <a:srgbClr val="A2A2A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  В результате проведённой работы мы пришли к выводу, что выбор человеком того или иного слова свидетельствует о его мироощущении и жизненных установках.  Но во всех случаях сверхчастотное употребление этих «лишних слов»  </a:t>
            </a:r>
          </a:p>
          <a:p>
            <a:pPr algn="ctr"/>
            <a:r>
              <a:rPr lang="ru-RU" sz="2000" b="1">
                <a:solidFill>
                  <a:srgbClr val="CC3300"/>
                </a:solidFill>
                <a:latin typeface="Times New Roman" pitchFamily="18" charset="0"/>
              </a:rPr>
              <a:t>портит нашу речь</a:t>
            </a:r>
          </a:p>
        </p:txBody>
      </p:sp>
      <p:sp>
        <p:nvSpPr>
          <p:cNvPr id="34819" name="Прямоугольник 4"/>
          <p:cNvSpPr>
            <a:spLocks noChangeArrowheads="1"/>
          </p:cNvSpPr>
          <p:nvPr/>
        </p:nvSpPr>
        <p:spPr bwMode="auto">
          <a:xfrm>
            <a:off x="1714500" y="714375"/>
            <a:ext cx="576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          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596188" y="6165850"/>
            <a:ext cx="1262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Далее</a:t>
            </a:r>
            <a:endParaRPr lang="ru-RU"/>
          </a:p>
        </p:txBody>
      </p:sp>
      <p:pic>
        <p:nvPicPr>
          <p:cNvPr id="34821" name="Picture 3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284538"/>
            <a:ext cx="1195387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950913" y="1814513"/>
            <a:ext cx="1527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3300"/>
                </a:solidFill>
                <a:latin typeface="Times New Roman" pitchFamily="18" charset="0"/>
              </a:rPr>
              <a:t>ВЫВОД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Горизонтальный свиток 5"/>
          <p:cNvSpPr>
            <a:spLocks noChangeArrowheads="1"/>
          </p:cNvSpPr>
          <p:nvPr/>
        </p:nvSpPr>
        <p:spPr bwMode="auto">
          <a:xfrm>
            <a:off x="395288" y="115888"/>
            <a:ext cx="4321175" cy="6554787"/>
          </a:xfrm>
          <a:prstGeom prst="horizontalScroll">
            <a:avLst>
              <a:gd name="adj" fmla="val 12500"/>
            </a:avLst>
          </a:prstGeom>
          <a:solidFill>
            <a:srgbClr val="FFFFCC">
              <a:alpha val="45882"/>
            </a:srgbClr>
          </a:solidFill>
          <a:ln w="25400" algn="ctr">
            <a:solidFill>
              <a:srgbClr val="A2A2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/>
              <a:t>           </a:t>
            </a:r>
          </a:p>
          <a:p>
            <a:r>
              <a:rPr lang="ru-RU"/>
              <a:t>          </a:t>
            </a:r>
          </a:p>
          <a:p>
            <a:r>
              <a:rPr lang="ru-RU"/>
              <a:t>          </a:t>
            </a:r>
            <a:r>
              <a:rPr lang="ru-RU" b="1">
                <a:latin typeface="Times New Roman" pitchFamily="18" charset="0"/>
              </a:rPr>
              <a:t>Мы сформулировали некоторые рекомендации для тех, кто желает исключить из речи слова-паразиты: </a:t>
            </a:r>
          </a:p>
          <a:p>
            <a:r>
              <a:rPr lang="ru-RU" b="1">
                <a:latin typeface="Times New Roman" pitchFamily="18" charset="0"/>
              </a:rPr>
              <a:t>1) читать хорошую литературу; </a:t>
            </a:r>
          </a:p>
          <a:p>
            <a:r>
              <a:rPr lang="ru-RU" b="1">
                <a:latin typeface="Times New Roman" pitchFamily="18" charset="0"/>
              </a:rPr>
              <a:t>2) включить самоконтроль за речью, своей и чужой; </a:t>
            </a:r>
          </a:p>
          <a:p>
            <a:r>
              <a:rPr lang="ru-RU" b="1">
                <a:latin typeface="Times New Roman" pitchFamily="18" charset="0"/>
              </a:rPr>
              <a:t>3) практиковать выступления перед аудиторией и дружеские беседы; </a:t>
            </a:r>
          </a:p>
          <a:p>
            <a:r>
              <a:rPr lang="ru-RU" b="1">
                <a:latin typeface="Times New Roman" pitchFamily="18" charset="0"/>
              </a:rPr>
              <a:t>4) повышать самооценку, чтобы быть уверенным в своих словах. </a:t>
            </a:r>
          </a:p>
          <a:p>
            <a:r>
              <a:rPr lang="ru-RU" b="1">
                <a:latin typeface="Times New Roman" pitchFamily="18" charset="0"/>
              </a:rPr>
              <a:t>             Всё это ведёт к повышению уровня общей культуры, а вместе с ней  и культуры речи.</a:t>
            </a: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6588125" y="6453188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hlinkClick r:id="rId2" action="ppaction://hlinksldjump"/>
              </a:rPr>
              <a:t>ДАЛЕЕ</a:t>
            </a:r>
            <a:endParaRPr lang="ru-RU" sz="140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116013" y="836613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90033"/>
                </a:solidFill>
                <a:latin typeface="Times New Roman" pitchFamily="18" charset="0"/>
              </a:rPr>
              <a:t>РЕКОМЕНДАЦИИ</a:t>
            </a:r>
          </a:p>
        </p:txBody>
      </p:sp>
      <p:pic>
        <p:nvPicPr>
          <p:cNvPr id="46085" name="Picture 5" descr="фото00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692150"/>
            <a:ext cx="3024187" cy="56880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Горизонтальный свиток 5"/>
          <p:cNvSpPr>
            <a:spLocks noChangeArrowheads="1"/>
          </p:cNvSpPr>
          <p:nvPr/>
        </p:nvSpPr>
        <p:spPr bwMode="auto">
          <a:xfrm>
            <a:off x="539750" y="260350"/>
            <a:ext cx="8137525" cy="1873250"/>
          </a:xfrm>
          <a:prstGeom prst="horizontalScroll">
            <a:avLst>
              <a:gd name="adj" fmla="val 12500"/>
            </a:avLst>
          </a:prstGeom>
          <a:solidFill>
            <a:srgbClr val="FFFFCC">
              <a:alpha val="45882"/>
            </a:srgbClr>
          </a:solidFill>
          <a:ln w="25400" algn="ctr">
            <a:solidFill>
              <a:srgbClr val="A2A2A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>
                <a:solidFill>
                  <a:srgbClr val="990033"/>
                </a:solidFill>
                <a:latin typeface="Times New Roman" pitchFamily="18" charset="0"/>
              </a:rPr>
              <a:t>  «ЛИШНИЕ  СЛОВА»</a:t>
            </a:r>
          </a:p>
          <a:p>
            <a:pPr algn="ctr"/>
            <a:r>
              <a:rPr lang="ru-RU" sz="2800" b="1" dirty="0">
                <a:solidFill>
                  <a:srgbClr val="990033"/>
                </a:solidFill>
                <a:latin typeface="Times New Roman" pitchFamily="18" charset="0"/>
              </a:rPr>
              <a:t>МУЗЫКАЛЬНАЯ   КОМПОЗИЦИЯ</a:t>
            </a:r>
            <a:r>
              <a:rPr lang="ru-RU" sz="3200" b="1" dirty="0">
                <a:solidFill>
                  <a:srgbClr val="990033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7740650" y="6280150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hlinkClick r:id="rId3" action="ppaction://hlinksldjump"/>
              </a:rPr>
              <a:t>ВЫХОД</a:t>
            </a:r>
            <a:endParaRPr lang="ru-RU" sz="1400"/>
          </a:p>
        </p:txBody>
      </p:sp>
      <p:pic>
        <p:nvPicPr>
          <p:cNvPr id="36868" name="Рисунок 198" descr="C:\Documents and Settings\kja\Local Settings\Temporary Internet Files\Content.IE5\JY593J3X\MCj042825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3213100"/>
            <a:ext cx="25923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Рисунок 189" descr="C:\Documents and Settings\kja\Local Settings\Temporary Internet Files\Content.IE5\TI5KM9UB\MCj0433668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2565400"/>
            <a:ext cx="45370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ПЕСНЯ.лишние слов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188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326" fill="hold"/>
                                        <p:tgtEl>
                                          <p:spTgt spid="604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Вертикальный свиток 4"/>
          <p:cNvSpPr>
            <a:spLocks noChangeArrowheads="1"/>
          </p:cNvSpPr>
          <p:nvPr/>
        </p:nvSpPr>
        <p:spPr bwMode="auto">
          <a:xfrm>
            <a:off x="2771775" y="549275"/>
            <a:ext cx="6192838" cy="5543550"/>
          </a:xfrm>
          <a:prstGeom prst="verticalScroll">
            <a:avLst>
              <a:gd name="adj" fmla="val 12500"/>
            </a:avLst>
          </a:prstGeom>
          <a:solidFill>
            <a:srgbClr val="FF9900">
              <a:alpha val="12941"/>
            </a:srgbClr>
          </a:solidFill>
          <a:ln w="25400" algn="ctr">
            <a:solidFill>
              <a:srgbClr val="A2A2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/>
              <a:t>           </a:t>
            </a:r>
          </a:p>
          <a:p>
            <a:r>
              <a:rPr lang="ru-RU" b="1"/>
              <a:t>           </a:t>
            </a:r>
            <a:r>
              <a:rPr lang="ru-RU" b="1">
                <a:latin typeface="Times New Roman" pitchFamily="18" charset="0"/>
              </a:rPr>
              <a:t>В лингвистической литературе есть целый ряд терминов, определяющих слова-паразиты: «незнаменательная лексика», «лишние слова»  (О. Б. Сиротина), «вставные элементы» (Т. А. Ладыженская), «слова-заменители» (Е. А. Земская). </a:t>
            </a:r>
          </a:p>
          <a:p>
            <a:r>
              <a:rPr lang="ru-RU" b="1">
                <a:latin typeface="Times New Roman" pitchFamily="18" charset="0"/>
              </a:rPr>
              <a:t>           Самое распространённое определение слов-паразитов, данное филологами: слова и звуки, засоряющие устную речь. </a:t>
            </a:r>
          </a:p>
          <a:p>
            <a:pPr algn="ctr"/>
            <a:r>
              <a:rPr lang="ru-RU" b="1">
                <a:latin typeface="Times New Roman" pitchFamily="18" charset="0"/>
              </a:rPr>
              <a:t> </a:t>
            </a:r>
            <a:r>
              <a:rPr lang="ru-RU" b="1" i="1">
                <a:solidFill>
                  <a:srgbClr val="CC0000"/>
                </a:solidFill>
                <a:latin typeface="Times New Roman" pitchFamily="18" charset="0"/>
              </a:rPr>
              <a:t>А засоряют ли нашу речь слова-паразиты?!</a:t>
            </a:r>
            <a:r>
              <a:rPr lang="ru-RU" b="1">
                <a:solidFill>
                  <a:srgbClr val="990033"/>
                </a:solidFill>
                <a:latin typeface="Times New Roman" pitchFamily="18" charset="0"/>
              </a:rPr>
              <a:t> </a:t>
            </a:r>
          </a:p>
          <a:p>
            <a:r>
              <a:rPr lang="ru-RU" b="1">
                <a:latin typeface="Times New Roman" pitchFamily="18" charset="0"/>
              </a:rPr>
              <a:t>            Этим и обусловлена цель данной работы:  проанализировать слова-паразиты, часто встречающиеся в речи как подростков, так и взрослых; рассмотреть их функциональное значение.</a:t>
            </a: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 eaLnBrk="0" hangingPunct="0"/>
            <a:endParaRPr lang="ru-RU" b="1">
              <a:latin typeface="Times New Roman" pitchFamily="18" charset="0"/>
            </a:endParaRP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7667625" y="6165850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Далее</a:t>
            </a:r>
            <a:endParaRPr lang="ru-RU"/>
          </a:p>
        </p:txBody>
      </p:sp>
      <p:pic>
        <p:nvPicPr>
          <p:cNvPr id="26628" name="Рисунок 269" descr="C:\Documents and Settings\kja\Local Settings\Temporary Internet Files\Content.IE5\PH69XBRV\MCED003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133600"/>
            <a:ext cx="2232025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документ 5"/>
          <p:cNvSpPr/>
          <p:nvPr/>
        </p:nvSpPr>
        <p:spPr>
          <a:xfrm>
            <a:off x="539750" y="404813"/>
            <a:ext cx="6264275" cy="3024187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A25100"/>
                </a:solidFill>
                <a:latin typeface="Times New Roman" pitchFamily="18" charset="0"/>
              </a:rPr>
              <a:t>Значение  и  примеры  </a:t>
            </a:r>
          </a:p>
          <a:p>
            <a:pPr algn="ctr">
              <a:defRPr/>
            </a:pPr>
            <a:r>
              <a:rPr lang="ru-RU" sz="2400" b="1">
                <a:solidFill>
                  <a:srgbClr val="A25100"/>
                </a:solidFill>
                <a:latin typeface="Times New Roman" pitchFamily="18" charset="0"/>
              </a:rPr>
              <a:t>употребления  слов-паразитов</a:t>
            </a:r>
          </a:p>
          <a:p>
            <a:pPr>
              <a:defRPr/>
            </a:pPr>
            <a:r>
              <a:rPr lang="ru-RU" sz="2400" b="1">
                <a:solidFill>
                  <a:srgbClr val="009E00"/>
                </a:solidFill>
                <a:latin typeface="Times New Roman" pitchFamily="18" charset="0"/>
              </a:rPr>
              <a:t>              </a:t>
            </a:r>
          </a:p>
          <a:p>
            <a:pPr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          Мы проанализировали слова-паразиты, часто встречающиеся в речи как подростков, так и взрослых. Приведём некоторые из них. В данной ниже таблице представлены функциональное значение и примеры употребления слов-паразитов.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6929438" y="6488113"/>
            <a:ext cx="192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Далее</a:t>
            </a:r>
            <a:endParaRPr lang="ru-RU"/>
          </a:p>
        </p:txBody>
      </p:sp>
      <p:graphicFrame>
        <p:nvGraphicFramePr>
          <p:cNvPr id="9106" name="Group 914"/>
          <p:cNvGraphicFramePr>
            <a:graphicFrameLocks noGrp="1"/>
          </p:cNvGraphicFramePr>
          <p:nvPr/>
        </p:nvGraphicFramePr>
        <p:xfrm>
          <a:off x="468313" y="3789363"/>
          <a:ext cx="8135937" cy="647700"/>
        </p:xfrm>
        <a:graphic>
          <a:graphicData uri="http://schemas.openxmlformats.org/drawingml/2006/table">
            <a:tbl>
              <a:tblPr/>
              <a:tblGrid>
                <a:gridCol w="354012"/>
                <a:gridCol w="1589088"/>
                <a:gridCol w="2751137"/>
                <a:gridCol w="34417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63B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63B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63B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Короче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63B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63B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Резкость, желание быстрее закончить речь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63B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63B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Короче, дело было так...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763B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07" name="Group 915"/>
          <p:cNvGraphicFramePr>
            <a:graphicFrameLocks noGrp="1"/>
          </p:cNvGraphicFramePr>
          <p:nvPr/>
        </p:nvGraphicFramePr>
        <p:xfrm>
          <a:off x="468313" y="4365625"/>
          <a:ext cx="8135937" cy="1066800"/>
        </p:xfrm>
        <a:graphic>
          <a:graphicData uri="http://schemas.openxmlformats.org/drawingml/2006/table">
            <a:tbl>
              <a:tblPr/>
              <a:tblGrid>
                <a:gridCol w="354012"/>
                <a:gridCol w="1589088"/>
                <a:gridCol w="2736850"/>
                <a:gridCol w="3455987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бы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Неуверенность в том, что говорит; приблизительность суждения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вчера как бы ждал тебя...; Мы уже как бы видели этот фильм...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08" name="Group 916"/>
          <p:cNvGraphicFramePr>
            <a:graphicFrameLocks noGrp="1"/>
          </p:cNvGraphicFramePr>
          <p:nvPr/>
        </p:nvGraphicFramePr>
        <p:xfrm>
          <a:off x="468313" y="5157788"/>
          <a:ext cx="8135937" cy="1163320"/>
        </p:xfrm>
        <a:graphic>
          <a:graphicData uri="http://schemas.openxmlformats.org/drawingml/2006/table">
            <a:tbl>
              <a:tblPr/>
              <a:tblGrid>
                <a:gridCol w="358775"/>
                <a:gridCol w="1584325"/>
                <a:gridCol w="2736850"/>
                <a:gridCol w="3455987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Евпат-коловрат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Удивление, возмущение, радость, огорчение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Евпат-коловрат, у меня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Печки-лавочки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Спокойствие, удовлетворение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432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 сидим, печки-лавочки!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2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7693" name="Рисунок 22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1341438"/>
            <a:ext cx="1828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53279" y="339890"/>
            <a:ext cx="8699918" cy="589129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6929438" y="6488113"/>
            <a:ext cx="192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Далее</a:t>
            </a:r>
            <a:endParaRPr lang="ru-RU"/>
          </a:p>
        </p:txBody>
      </p:sp>
      <p:graphicFrame>
        <p:nvGraphicFramePr>
          <p:cNvPr id="10190" name="Group 974"/>
          <p:cNvGraphicFramePr>
            <a:graphicFrameLocks noGrp="1"/>
          </p:cNvGraphicFramePr>
          <p:nvPr/>
        </p:nvGraphicFramePr>
        <p:xfrm>
          <a:off x="468313" y="981075"/>
          <a:ext cx="7991475" cy="2307273"/>
        </p:xfrm>
        <a:graphic>
          <a:graphicData uri="http://schemas.openxmlformats.org/drawingml/2006/table">
            <a:tbl>
              <a:tblPr/>
              <a:tblGrid>
                <a:gridCol w="431800"/>
                <a:gridCol w="1873250"/>
                <a:gridCol w="2305050"/>
                <a:gridCol w="3381375"/>
              </a:tblGrid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	Желание выделиться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	Заменитель паузы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Ты, типа, кто такой! Типа, ситуация такая...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Чё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Вопрос-недоумение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 и чё?!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Щас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 последняя модификация Интернета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щаз-з)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Нежелание что-либо делать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 как же, щас... размечтался! Пойти на занятие! Шаз-з!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94" name="Group 978"/>
          <p:cNvGraphicFramePr>
            <a:graphicFrameLocks noGrp="1"/>
          </p:cNvGraphicFramePr>
          <p:nvPr/>
        </p:nvGraphicFramePr>
        <p:xfrm>
          <a:off x="468313" y="3284538"/>
          <a:ext cx="7991475" cy="1663700"/>
        </p:xfrm>
        <a:graphic>
          <a:graphicData uri="http://schemas.openxmlformats.org/drawingml/2006/table">
            <a:tbl>
              <a:tblPr/>
              <a:tblGrid>
                <a:gridCol w="431800"/>
                <a:gridCol w="1873250"/>
                <a:gridCol w="2306637"/>
                <a:gridCol w="3379788"/>
              </a:tblGrid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Пауза во время говорения или употребления каких-то слов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Есенин... это... любил... это... животных. Он... это... посвятил им много стихотворений...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Уверенность в своих словах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всё и было, факт.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98" name="Group 982"/>
          <p:cNvGraphicFramePr>
            <a:graphicFrameLocks noGrp="1"/>
          </p:cNvGraphicFramePr>
          <p:nvPr/>
        </p:nvGraphicFramePr>
        <p:xfrm>
          <a:off x="468313" y="4941888"/>
          <a:ext cx="7991475" cy="719138"/>
        </p:xfrm>
        <a:graphic>
          <a:graphicData uri="http://schemas.openxmlformats.org/drawingml/2006/table">
            <a:tbl>
              <a:tblPr/>
              <a:tblGrid>
                <a:gridCol w="431800"/>
                <a:gridCol w="1873250"/>
                <a:gridCol w="2306637"/>
                <a:gridCol w="3379788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Реально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Одобрение, уверенность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Клёвый был фильм,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реально!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8729" name="Рисунок 252" descr="C:\Documents and Settings\kja\Local Settings\Temporary Internet Files\Content.IE5\PH69XBRV\MCj039815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3325" y="4652963"/>
            <a:ext cx="1590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6929438" y="6488113"/>
            <a:ext cx="192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Далее</a:t>
            </a:r>
            <a:endParaRPr lang="ru-RU"/>
          </a:p>
        </p:txBody>
      </p:sp>
      <p:graphicFrame>
        <p:nvGraphicFramePr>
          <p:cNvPr id="43486" name="Group 478"/>
          <p:cNvGraphicFramePr>
            <a:graphicFrameLocks noGrp="1"/>
          </p:cNvGraphicFramePr>
          <p:nvPr/>
        </p:nvGraphicFramePr>
        <p:xfrm>
          <a:off x="250825" y="333375"/>
          <a:ext cx="7850188" cy="1907223"/>
        </p:xfrm>
        <a:graphic>
          <a:graphicData uri="http://schemas.openxmlformats.org/drawingml/2006/table">
            <a:tbl>
              <a:tblPr/>
              <a:tblGrid>
                <a:gridCol w="576263"/>
                <a:gridCol w="1512887"/>
                <a:gridCol w="2736850"/>
                <a:gridCol w="3024188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Жесть, жестяк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Одобрение, положительная реакция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 получилось, жесть.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Да, жестяк всё!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Ёлки-палки, ёлы-палы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Удивление,    возмущение, радость, огорчение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Ёлки-палки, сколько можно вам говорить одно и то же?!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491" name="Group 483"/>
          <p:cNvGraphicFramePr>
            <a:graphicFrameLocks noGrp="1"/>
          </p:cNvGraphicFramePr>
          <p:nvPr/>
        </p:nvGraphicFramePr>
        <p:xfrm>
          <a:off x="250825" y="1989138"/>
          <a:ext cx="7850188" cy="2036763"/>
        </p:xfrm>
        <a:graphic>
          <a:graphicData uri="http://schemas.openxmlformats.org/drawingml/2006/table">
            <a:tbl>
              <a:tblPr/>
              <a:tblGrid>
                <a:gridCol w="576263"/>
                <a:gridCol w="1512887"/>
                <a:gridCol w="2736850"/>
                <a:gridCol w="3024188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Понимаешь, понимаешь ли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Обращение к собеседнику при  желании  подтвердить свои слова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Я, понимаешь, иду, слышу крики, обернулся, понимаешь, а там...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Вообще, ваще!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	Лёгкое возмущение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	Итог речи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127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Идёшь в школу?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 ты, ваще!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127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Вообще, я сначала хотел…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492" name="Group 484"/>
          <p:cNvGraphicFramePr>
            <a:graphicFrameLocks noGrp="1"/>
          </p:cNvGraphicFramePr>
          <p:nvPr/>
        </p:nvGraphicFramePr>
        <p:xfrm>
          <a:off x="250825" y="3860800"/>
          <a:ext cx="7850188" cy="2468880"/>
        </p:xfrm>
        <a:graphic>
          <a:graphicData uri="http://schemas.openxmlformats.org/drawingml/2006/table">
            <a:tbl>
              <a:tblPr/>
              <a:tblGrid>
                <a:gridCol w="576263"/>
                <a:gridCol w="1512887"/>
                <a:gridCol w="2736850"/>
                <a:gridCol w="3024188"/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принципе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Желание отбросить лишние слова для объяснений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принципе, у тебя тут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на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хватило...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Собственно говоря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Желание избежать употребления лишних слов для объяснения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Собственно говоря, ты не совсем прав!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его, ну как его, как это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Вместо каких-то слов; попытка что-то вспомнить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Динозавры... как его... в процессе эволюции... как это ... вымерли.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9755" name="Рисунок 274" descr="C:\Documents and Settings\kja\Local Settings\Temporary Internet Files\Content.IE5\ZF5RWSM6\MCj03433410000[1].wmf"/>
          <p:cNvPicPr>
            <a:picLocks noChangeAspect="1" noChangeArrowheads="1"/>
          </p:cNvPicPr>
          <p:nvPr/>
        </p:nvPicPr>
        <p:blipFill>
          <a:blip r:embed="rId3" cstate="print"/>
          <a:srcRect l="63684"/>
          <a:stretch>
            <a:fillRect/>
          </a:stretch>
        </p:blipFill>
        <p:spPr bwMode="auto">
          <a:xfrm>
            <a:off x="8172450" y="4724400"/>
            <a:ext cx="6572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Горизонтальный свиток 5"/>
          <p:cNvSpPr>
            <a:spLocks noChangeArrowheads="1"/>
          </p:cNvSpPr>
          <p:nvPr/>
        </p:nvSpPr>
        <p:spPr bwMode="auto">
          <a:xfrm>
            <a:off x="1835150" y="1268413"/>
            <a:ext cx="6769100" cy="4248150"/>
          </a:xfrm>
          <a:prstGeom prst="horizontalScroll">
            <a:avLst>
              <a:gd name="adj" fmla="val 12500"/>
            </a:avLst>
          </a:prstGeom>
          <a:solidFill>
            <a:srgbClr val="FFFFCC">
              <a:alpha val="45882"/>
            </a:srgbClr>
          </a:solidFill>
          <a:ln w="25400" algn="ctr">
            <a:solidFill>
              <a:srgbClr val="A2A2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/>
              <a:t>       </a:t>
            </a:r>
            <a:r>
              <a:rPr lang="ru-RU" b="1">
                <a:latin typeface="Times New Roman" pitchFamily="18" charset="0"/>
              </a:rPr>
              <a:t>Изучив случаи употребления слов, приведённых в таблице и подобных им, мы пришли к заключению, что слова-паразиты делятся  на  две  группы.</a:t>
            </a:r>
          </a:p>
          <a:p>
            <a:r>
              <a:rPr lang="ru-RU" b="1">
                <a:latin typeface="Times New Roman" pitchFamily="18" charset="0"/>
              </a:rPr>
              <a:t>       </a:t>
            </a:r>
            <a:r>
              <a:rPr lang="ru-RU" b="1">
                <a:solidFill>
                  <a:srgbClr val="CC3300"/>
                </a:solidFill>
                <a:latin typeface="Times New Roman" pitchFamily="18" charset="0"/>
              </a:rPr>
              <a:t>Первая группа</a:t>
            </a:r>
            <a:r>
              <a:rPr lang="ru-RU" b="1">
                <a:latin typeface="Times New Roman" pitchFamily="18" charset="0"/>
              </a:rPr>
              <a:t> слов служит для сокращения и ускорения речи. Это действительно паразиты. Они засоряют нашу речь, зачастую препятствуют взаимопониманию собеседников. Это слова </a:t>
            </a:r>
            <a:r>
              <a:rPr lang="ru-RU" b="1" i="1">
                <a:latin typeface="Times New Roman" pitchFamily="18" charset="0"/>
              </a:rPr>
              <a:t>типа, значит, короче, ну, да </a:t>
            </a:r>
            <a:r>
              <a:rPr lang="ru-RU" b="1">
                <a:latin typeface="Times New Roman" pitchFamily="18" charset="0"/>
              </a:rPr>
              <a:t>и др.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6929438" y="6488113"/>
            <a:ext cx="192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Далее</a:t>
            </a:r>
            <a:endParaRPr lang="ru-RU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2843213" y="692150"/>
            <a:ext cx="482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C"/>
                </a:solidFill>
                <a:latin typeface="Times New Roman" pitchFamily="18" charset="0"/>
              </a:rPr>
              <a:t> Группы  слов - паразитов</a:t>
            </a:r>
          </a:p>
        </p:txBody>
      </p:sp>
      <p:pic>
        <p:nvPicPr>
          <p:cNvPr id="30725" name="Рисунок 219" descr="C:\Documents and Settings\kja\Local Settings\Temporary Internet Files\Content.IE5\TI5KM9UB\MCj025409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652963"/>
            <a:ext cx="1809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Блок-схема: документ 12"/>
          <p:cNvSpPr>
            <a:spLocks noChangeArrowheads="1"/>
          </p:cNvSpPr>
          <p:nvPr/>
        </p:nvSpPr>
        <p:spPr bwMode="auto">
          <a:xfrm>
            <a:off x="755650" y="549275"/>
            <a:ext cx="4459288" cy="5327650"/>
          </a:xfrm>
          <a:prstGeom prst="flowChartDocument">
            <a:avLst/>
          </a:prstGeom>
          <a:solidFill>
            <a:srgbClr val="CC9900">
              <a:alpha val="27058"/>
            </a:srgbClr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/>
              <a:t>      </a:t>
            </a:r>
          </a:p>
          <a:p>
            <a:r>
              <a:rPr lang="ru-RU"/>
              <a:t>    </a:t>
            </a:r>
            <a:r>
              <a:rPr lang="ru-RU" sz="2000" b="1">
                <a:solidFill>
                  <a:srgbClr val="0000F6"/>
                </a:solidFill>
                <a:latin typeface="Times New Roman" pitchFamily="18" charset="0"/>
              </a:rPr>
              <a:t>Другая группа</a:t>
            </a:r>
            <a:r>
              <a:rPr lang="ru-RU" sz="2000" b="1">
                <a:latin typeface="Times New Roman" pitchFamily="18" charset="0"/>
              </a:rPr>
              <a:t> слов отражает наши эмоции. Главная их особенность заключается в том, что они позволяют выразить одним словом несколько эмоций сразу, например, удивление и радость, возмущение и огорчение, что очень популярно в молодёжной среде.</a:t>
            </a:r>
          </a:p>
          <a:p>
            <a:r>
              <a:rPr lang="ru-RU" sz="2000" b="1">
                <a:latin typeface="Times New Roman" pitchFamily="18" charset="0"/>
              </a:rPr>
              <a:t> Это слова </a:t>
            </a:r>
            <a:r>
              <a:rPr lang="ru-RU" sz="2000" b="1" i="1">
                <a:latin typeface="Times New Roman" pitchFamily="18" charset="0"/>
              </a:rPr>
              <a:t>реально, собственно говоря, евпат-коловрат </a:t>
            </a:r>
            <a:r>
              <a:rPr lang="ru-RU" sz="2000" b="1">
                <a:latin typeface="Times New Roman" pitchFamily="18" charset="0"/>
              </a:rPr>
              <a:t>и под. </a:t>
            </a:r>
            <a:r>
              <a:rPr lang="ru-RU" sz="2000">
                <a:latin typeface="Times New Roman" pitchFamily="18" charset="0"/>
              </a:rPr>
              <a:t> </a:t>
            </a:r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929438" y="6488113"/>
            <a:ext cx="192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hlinkClick r:id="rId2" action="ppaction://hlinksldjump"/>
              </a:rPr>
              <a:t>Далее</a:t>
            </a:r>
            <a:endParaRPr lang="ru-RU" dirty="0"/>
          </a:p>
        </p:txBody>
      </p:sp>
      <p:pic>
        <p:nvPicPr>
          <p:cNvPr id="31748" name="Рисунок 270" descr="C:\Documents and Settings\kja\Local Settings\Temporary Internet Files\Content.IE5\JY593J3X\MCj00789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341438"/>
            <a:ext cx="2736850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0"/>
          <p:cNvSpPr>
            <a:spLocks noChangeArrowheads="1"/>
          </p:cNvSpPr>
          <p:nvPr/>
        </p:nvSpPr>
        <p:spPr bwMode="auto">
          <a:xfrm>
            <a:off x="611188" y="836613"/>
            <a:ext cx="4176712" cy="4824412"/>
          </a:xfrm>
          <a:prstGeom prst="foldedCorner">
            <a:avLst>
              <a:gd name="adj" fmla="val 12500"/>
            </a:avLst>
          </a:prstGeom>
          <a:solidFill>
            <a:srgbClr val="CC9900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/>
              <a:t>         </a:t>
            </a:r>
            <a:r>
              <a:rPr lang="ru-RU" b="1">
                <a:latin typeface="Times New Roman" pitchFamily="18" charset="0"/>
              </a:rPr>
              <a:t>Заметим, что многие </a:t>
            </a:r>
          </a:p>
          <a:p>
            <a:r>
              <a:rPr lang="ru-RU" b="1">
                <a:latin typeface="Times New Roman" pitchFamily="18" charset="0"/>
              </a:rPr>
              <a:t>«слова-заменители», «вставные </a:t>
            </a:r>
          </a:p>
          <a:p>
            <a:r>
              <a:rPr lang="ru-RU" b="1">
                <a:latin typeface="Times New Roman" pitchFamily="18" charset="0"/>
              </a:rPr>
              <a:t>элементы» пришли в молодёжную </a:t>
            </a:r>
          </a:p>
          <a:p>
            <a:r>
              <a:rPr lang="ru-RU" b="1">
                <a:latin typeface="Times New Roman" pitchFamily="18" charset="0"/>
              </a:rPr>
              <a:t>среду из кинофильмов, из книг и </a:t>
            </a:r>
          </a:p>
          <a:p>
            <a:r>
              <a:rPr lang="ru-RU" b="1">
                <a:latin typeface="Times New Roman" pitchFamily="18" charset="0"/>
              </a:rPr>
              <a:t>публицистики. </a:t>
            </a:r>
          </a:p>
          <a:p>
            <a:r>
              <a:rPr lang="ru-RU" b="1">
                <a:latin typeface="Times New Roman" pitchFamily="18" charset="0"/>
              </a:rPr>
              <a:t>         Известно, что в художественных </a:t>
            </a:r>
          </a:p>
          <a:p>
            <a:r>
              <a:rPr lang="ru-RU" b="1">
                <a:latin typeface="Times New Roman" pitchFamily="18" charset="0"/>
              </a:rPr>
              <a:t>произведениях слова-сорняки </a:t>
            </a:r>
          </a:p>
          <a:p>
            <a:r>
              <a:rPr lang="ru-RU" b="1">
                <a:latin typeface="Times New Roman" pitchFamily="18" charset="0"/>
              </a:rPr>
              <a:t>часто употребляются для создания </a:t>
            </a:r>
          </a:p>
          <a:p>
            <a:r>
              <a:rPr lang="ru-RU" b="1">
                <a:latin typeface="Times New Roman" pitchFamily="18" charset="0"/>
              </a:rPr>
              <a:t>речевой характеристики того или </a:t>
            </a:r>
          </a:p>
          <a:p>
            <a:r>
              <a:rPr lang="ru-RU" b="1">
                <a:latin typeface="Times New Roman" pitchFamily="18" charset="0"/>
              </a:rPr>
              <a:t>иного персонажа </a:t>
            </a:r>
          </a:p>
        </p:txBody>
      </p:sp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6929438" y="6488113"/>
            <a:ext cx="192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Далее</a:t>
            </a:r>
            <a:endParaRPr lang="ru-RU"/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5219700" y="836613"/>
            <a:ext cx="316706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43A00"/>
                </a:solidFill>
                <a:latin typeface="Times New Roman" pitchFamily="18" charset="0"/>
              </a:rPr>
              <a:t>Слова – паразиты </a:t>
            </a:r>
          </a:p>
          <a:p>
            <a:pPr algn="ctr"/>
            <a:r>
              <a:rPr lang="ru-RU" sz="2800" b="1">
                <a:solidFill>
                  <a:srgbClr val="743A00"/>
                </a:solidFill>
                <a:latin typeface="Times New Roman" pitchFamily="18" charset="0"/>
              </a:rPr>
              <a:t> литературных  персонажей</a:t>
            </a:r>
          </a:p>
        </p:txBody>
      </p:sp>
      <p:pic>
        <p:nvPicPr>
          <p:cNvPr id="32773" name="Picture 4" descr="1b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997200"/>
            <a:ext cx="30241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Вертикальный свиток 4"/>
          <p:cNvSpPr>
            <a:spLocks noChangeArrowheads="1"/>
          </p:cNvSpPr>
          <p:nvPr/>
        </p:nvSpPr>
        <p:spPr bwMode="auto">
          <a:xfrm>
            <a:off x="4140200" y="476250"/>
            <a:ext cx="5003800" cy="5616575"/>
          </a:xfrm>
          <a:prstGeom prst="verticalScroll">
            <a:avLst>
              <a:gd name="adj" fmla="val 12500"/>
            </a:avLst>
          </a:prstGeom>
          <a:solidFill>
            <a:srgbClr val="FF9900">
              <a:alpha val="12941"/>
            </a:srgbClr>
          </a:solidFill>
          <a:ln w="25400" algn="ctr">
            <a:solidFill>
              <a:srgbClr val="A2A2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/>
              <a:t>         </a:t>
            </a:r>
            <a:r>
              <a:rPr lang="ru-RU" b="1">
                <a:latin typeface="Times New Roman" pitchFamily="18" charset="0"/>
              </a:rPr>
              <a:t>Например, автор повести              «Таня Гроттер» Дм. Емец </a:t>
            </a:r>
          </a:p>
          <a:p>
            <a:r>
              <a:rPr lang="ru-RU" b="1">
                <a:latin typeface="Times New Roman" pitchFamily="18" charset="0"/>
              </a:rPr>
              <a:t>вложил в уста своего героя Баб-Ягуна фразу, повторяемую каждый раз в затруднительных случаях: </a:t>
            </a:r>
          </a:p>
          <a:p>
            <a:r>
              <a:rPr lang="ru-RU" b="1" i="1">
                <a:latin typeface="Times New Roman" pitchFamily="18" charset="0"/>
              </a:rPr>
              <a:t>          Ох, мамочка моя, бабуся! </a:t>
            </a:r>
          </a:p>
          <a:p>
            <a:r>
              <a:rPr lang="ru-RU" b="1">
                <a:latin typeface="Times New Roman" pitchFamily="18" charset="0"/>
              </a:rPr>
              <a:t>          Эта фраза звучит как некий призыв о помощи, но при этом </a:t>
            </a:r>
          </a:p>
          <a:p>
            <a:r>
              <a:rPr lang="ru-RU" b="1">
                <a:latin typeface="Times New Roman" pitchFamily="18" charset="0"/>
              </a:rPr>
              <a:t>выглядит смешно и позволяет понять характер персонажа. </a:t>
            </a:r>
          </a:p>
          <a:p>
            <a:r>
              <a:rPr lang="ru-RU" b="1">
                <a:latin typeface="Times New Roman" pitchFamily="18" charset="0"/>
              </a:rPr>
              <a:t>          Баб-Ягун — это комический герой повести, неунывающий, умеющий превратить серьёзное и страшное в весёлое.</a:t>
            </a:r>
          </a:p>
          <a:p>
            <a:endParaRPr lang="ru-RU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33795" name="Прямоугольник 4"/>
          <p:cNvSpPr>
            <a:spLocks noChangeArrowheads="1"/>
          </p:cNvSpPr>
          <p:nvPr/>
        </p:nvSpPr>
        <p:spPr bwMode="auto">
          <a:xfrm>
            <a:off x="1714500" y="714375"/>
            <a:ext cx="576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          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7596188" y="6165850"/>
            <a:ext cx="1262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Далее</a:t>
            </a:r>
            <a:endParaRPr lang="ru-RU"/>
          </a:p>
        </p:txBody>
      </p:sp>
      <p:pic>
        <p:nvPicPr>
          <p:cNvPr id="33797" name="Рисунок 50" descr="C:\Documents and Settings\kja\Local Settings\Temporary Internet Files\Content.IE5\ZF5RWSM6\MCj04358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25538"/>
            <a:ext cx="446405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898</TotalTime>
  <Words>894</Words>
  <Application>Microsoft Office PowerPoint</Application>
  <PresentationFormat>Экран (4:3)</PresentationFormat>
  <Paragraphs>143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1_Поток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 - паразиты</dc:title>
  <dc:creator>Евгения</dc:creator>
  <cp:lastModifiedBy>Оля</cp:lastModifiedBy>
  <cp:revision>85</cp:revision>
  <dcterms:created xsi:type="dcterms:W3CDTF">2009-03-30T11:59:20Z</dcterms:created>
  <dcterms:modified xsi:type="dcterms:W3CDTF">2011-12-26T09:17:06Z</dcterms:modified>
</cp:coreProperties>
</file>